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3"/>
  </p:notesMasterIdLst>
  <p:sldIdLst>
    <p:sldId id="331" r:id="rId5"/>
    <p:sldId id="347" r:id="rId6"/>
    <p:sldId id="332" r:id="rId7"/>
    <p:sldId id="348" r:id="rId8"/>
    <p:sldId id="334" r:id="rId9"/>
    <p:sldId id="335" r:id="rId10"/>
    <p:sldId id="337" r:id="rId11"/>
    <p:sldId id="338" r:id="rId12"/>
    <p:sldId id="339" r:id="rId13"/>
    <p:sldId id="340" r:id="rId14"/>
    <p:sldId id="342" r:id="rId15"/>
    <p:sldId id="343" r:id="rId16"/>
    <p:sldId id="344" r:id="rId17"/>
    <p:sldId id="345" r:id="rId18"/>
    <p:sldId id="346" r:id="rId19"/>
    <p:sldId id="351" r:id="rId20"/>
    <p:sldId id="352" r:id="rId21"/>
    <p:sldId id="350"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8"/>
            <p14:sldId id="334"/>
            <p14:sldId id="335"/>
            <p14:sldId id="337"/>
            <p14:sldId id="338"/>
            <p14:sldId id="339"/>
            <p14:sldId id="340"/>
            <p14:sldId id="342"/>
            <p14:sldId id="343"/>
            <p14:sldId id="344"/>
            <p14:sldId id="345"/>
            <p14:sldId id="346"/>
            <p14:sldId id="351"/>
            <p14:sldId id="352"/>
            <p14:sldId id="350"/>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96"/>
    <a:srgbClr val="00518E"/>
    <a:srgbClr val="0000CC"/>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56" autoAdjust="0"/>
    <p:restoredTop sz="94660"/>
  </p:normalViewPr>
  <p:slideViewPr>
    <p:cSldViewPr showGuides="1">
      <p:cViewPr varScale="1">
        <p:scale>
          <a:sx n="110" d="100"/>
          <a:sy n="110" d="100"/>
        </p:scale>
        <p:origin x="1404" y="96"/>
      </p:cViewPr>
      <p:guideLst>
        <p:guide orient="horz" pos="2160"/>
        <p:guide orient="horz" pos="255"/>
        <p:guide orient="horz" pos="1139"/>
        <p:guide orient="horz" pos="1095"/>
        <p:guide orient="horz" pos="4065"/>
        <p:guide orient="horz" pos="420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06/02/2026</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a:t>Collèges Les Garrigues 2025-2026</a:t>
            </a:r>
            <a:endParaRPr lang="fr-FR" dirty="0"/>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2025-2026</a:t>
            </a:r>
            <a:endParaRPr lang="fr-FR" cap="all" dirty="0"/>
          </a:p>
        </p:txBody>
      </p:sp>
      <p:sp>
        <p:nvSpPr>
          <p:cNvPr id="3" name="Espace réservé du pied de page 2"/>
          <p:cNvSpPr>
            <a:spLocks noGrp="1"/>
          </p:cNvSpPr>
          <p:nvPr>
            <p:ph type="ftr" sz="quarter" idx="11"/>
          </p:nvPr>
        </p:nvSpPr>
        <p:spPr bwMode="gray"/>
        <p:txBody>
          <a:bodyPr/>
          <a:lstStyle/>
          <a:p>
            <a:r>
              <a:rPr lang="fr-FR"/>
              <a:t>Collèges Les Garrigues 2025-2026</a:t>
            </a:r>
            <a:endParaRPr lang="fr-FR" dirty="0"/>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p:txBody>
          <a:bodyPr/>
          <a:lstStyle/>
          <a:p>
            <a:r>
              <a:rPr lang="fr-FR"/>
              <a:t>Collèges Les Garrigues 2025-2026</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p:txBody>
          <a:bodyPr/>
          <a:lstStyle/>
          <a:p>
            <a:r>
              <a:rPr lang="fr-FR"/>
              <a:t>Collèges Les Garrigues 2025-2026</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p:txBody>
          <a:bodyPr/>
          <a:lstStyle/>
          <a:p>
            <a:r>
              <a:rPr lang="fr-FR"/>
              <a:t>Collèges Les Garrigues 2025-2026</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2025-2026</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a:t>Collèges Les Garrigues 2025-2026</a:t>
            </a:r>
            <a:endParaRPr lang="fr-FR" dirty="0"/>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sldNum="0"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360000" y="2924945"/>
            <a:ext cx="8424000" cy="2725228"/>
          </a:xfrm>
        </p:spPr>
        <p:txBody>
          <a:bodyPr/>
          <a:lstStyle/>
          <a:p>
            <a:r>
              <a:rPr lang="fr-FR" dirty="0">
                <a:solidFill>
                  <a:srgbClr val="005696"/>
                </a:solidFill>
              </a:rPr>
              <a:t>LE Service en ligne orientation</a:t>
            </a:r>
          </a:p>
          <a:p>
            <a:endParaRPr lang="fr-FR" dirty="0">
              <a:solidFill>
                <a:srgbClr val="005696"/>
              </a:solidFill>
            </a:endParaRPr>
          </a:p>
          <a:p>
            <a:pPr lvl="1" algn="just"/>
            <a:r>
              <a:rPr lang="fr-FR" sz="2800" b="1" dirty="0">
                <a:solidFill>
                  <a:srgbClr val="005696"/>
                </a:solidFill>
              </a:rPr>
              <a:t>Les 4 étapes à suivre en ligne pour demander une voie d’orientation après la 3</a:t>
            </a:r>
            <a:r>
              <a:rPr lang="fr-FR" sz="2800" b="1" baseline="30000" dirty="0">
                <a:solidFill>
                  <a:srgbClr val="005696"/>
                </a:solidFill>
              </a:rPr>
              <a:t>e</a:t>
            </a:r>
            <a:endParaRPr lang="fr-FR" sz="2800" b="1" dirty="0">
              <a:solidFill>
                <a:srgbClr val="005696"/>
              </a:solidFill>
            </a:endParaRPr>
          </a:p>
          <a:p>
            <a:pPr lvl="1"/>
            <a:endParaRPr lang="fr-FR" sz="2800" b="1" dirty="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cap="all"/>
              <a:t>2025-2026</a:t>
            </a:r>
            <a:endParaRPr lang="fr-FR" cap="all" dirty="0"/>
          </a:p>
        </p:txBody>
      </p:sp>
      <p:sp>
        <p:nvSpPr>
          <p:cNvPr id="3" name="Espace réservé du pied de page 2">
            <a:extLst>
              <a:ext uri="{FF2B5EF4-FFF2-40B4-BE49-F238E27FC236}">
                <a16:creationId xmlns:a16="http://schemas.microsoft.com/office/drawing/2014/main" id="{A888B7E2-11AF-A778-3D9F-95131E0E85B6}"/>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intentions d’orientation</a:t>
            </a:r>
            <a:r>
              <a:rPr lang="fr-FR" sz="2000" dirty="0"/>
              <a:t> </a:t>
            </a:r>
          </a:p>
          <a:p>
            <a:pPr marL="0" indent="0">
              <a:buNone/>
            </a:pPr>
            <a:endParaRPr lang="fr-FR" sz="2000" dirty="0"/>
          </a:p>
        </p:txBody>
      </p:sp>
      <p:sp>
        <p:nvSpPr>
          <p:cNvPr id="10" name="Rectangle 9"/>
          <p:cNvSpPr/>
          <p:nvPr/>
        </p:nvSpPr>
        <p:spPr>
          <a:xfrm>
            <a:off x="196627" y="624179"/>
            <a:ext cx="8469433" cy="1371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solidFill>
                  <a:srgbClr val="002060"/>
                </a:solidFill>
              </a:rPr>
              <a:t>La sélection d’une voie se fait dans l’ordre de préférence, il est possible de les modifier jusqu’à la fermeture du service en ligne Orientation à la date indiquée par le chef d’établissement.</a:t>
            </a:r>
          </a:p>
        </p:txBody>
      </p:sp>
      <p:pic>
        <p:nvPicPr>
          <p:cNvPr id="5" name="Image 4"/>
          <p:cNvPicPr>
            <a:picLocks noChangeAspect="1"/>
          </p:cNvPicPr>
          <p:nvPr/>
        </p:nvPicPr>
        <p:blipFill>
          <a:blip r:embed="rId2"/>
          <a:stretch>
            <a:fillRect/>
          </a:stretch>
        </p:blipFill>
        <p:spPr>
          <a:xfrm>
            <a:off x="196627" y="1844824"/>
            <a:ext cx="8772525" cy="4191000"/>
          </a:xfrm>
          <a:prstGeom prst="rect">
            <a:avLst/>
          </a:prstGeom>
        </p:spPr>
      </p:pic>
      <p:sp>
        <p:nvSpPr>
          <p:cNvPr id="2" name="Espace réservé du pied de page 1">
            <a:extLst>
              <a:ext uri="{FF2B5EF4-FFF2-40B4-BE49-F238E27FC236}">
                <a16:creationId xmlns:a16="http://schemas.microsoft.com/office/drawing/2014/main" id="{1189F343-EAEB-BD31-1FD1-DAD0CFA58DEE}"/>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406109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buNone/>
            </a:pPr>
            <a:r>
              <a:rPr lang="fr-FR" i="1" dirty="0">
                <a:solidFill>
                  <a:schemeClr val="bg1"/>
                </a:solidFill>
              </a:rPr>
              <a:t> </a:t>
            </a:r>
            <a:r>
              <a:rPr lang="fr-FR" sz="3600" dirty="0">
                <a:solidFill>
                  <a:schemeClr val="bg1"/>
                </a:solidFill>
              </a:rPr>
              <a:t>3</a:t>
            </a:r>
            <a:r>
              <a:rPr lang="fr-FR" sz="4000" dirty="0">
                <a:solidFill>
                  <a:schemeClr val="bg1"/>
                </a:solidFill>
              </a:rPr>
              <a:t>.</a:t>
            </a:r>
            <a:r>
              <a:rPr lang="fr-FR" sz="3600" dirty="0">
                <a:solidFill>
                  <a:schemeClr val="bg1"/>
                </a:solidFill>
              </a:rPr>
              <a:t>Validation des intentions d’orientation</a:t>
            </a:r>
          </a:p>
        </p:txBody>
      </p:sp>
      <p:sp>
        <p:nvSpPr>
          <p:cNvPr id="2" name="Espace réservé du pied de page 1">
            <a:extLst>
              <a:ext uri="{FF2B5EF4-FFF2-40B4-BE49-F238E27FC236}">
                <a16:creationId xmlns:a16="http://schemas.microsoft.com/office/drawing/2014/main" id="{E9AA7909-F531-758A-1D76-E9E2FD291526}"/>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3101346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Validation des intentions d’orientation</a:t>
            </a:r>
            <a:r>
              <a:rPr lang="fr-FR" sz="2000" dirty="0">
                <a:solidFill>
                  <a:srgbClr val="002060"/>
                </a:solidFill>
              </a:rPr>
              <a:t> </a:t>
            </a:r>
          </a:p>
          <a:p>
            <a:pPr marL="0" indent="0">
              <a:buNone/>
            </a:pPr>
            <a:endParaRPr lang="fr-FR" sz="2000" dirty="0"/>
          </a:p>
        </p:txBody>
      </p:sp>
      <p:sp>
        <p:nvSpPr>
          <p:cNvPr id="10" name="Rectangle 9"/>
          <p:cNvSpPr/>
          <p:nvPr/>
        </p:nvSpPr>
        <p:spPr>
          <a:xfrm>
            <a:off x="323528" y="2852936"/>
            <a:ext cx="2232248"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Le récapitulatif des intentions d’orientation doit être validé pour être enregistr</a:t>
            </a:r>
            <a:r>
              <a:rPr lang="fr-FR" b="1" dirty="0">
                <a:solidFill>
                  <a:srgbClr val="002060"/>
                </a:solidFill>
              </a:rPr>
              <a:t>é.</a:t>
            </a:r>
          </a:p>
        </p:txBody>
      </p:sp>
      <p:pic>
        <p:nvPicPr>
          <p:cNvPr id="2" name="Image 1"/>
          <p:cNvPicPr>
            <a:picLocks noChangeAspect="1"/>
          </p:cNvPicPr>
          <p:nvPr/>
        </p:nvPicPr>
        <p:blipFill>
          <a:blip r:embed="rId2"/>
          <a:stretch>
            <a:fillRect/>
          </a:stretch>
        </p:blipFill>
        <p:spPr>
          <a:xfrm>
            <a:off x="2569548" y="1050736"/>
            <a:ext cx="5839015" cy="5040000"/>
          </a:xfrm>
          <a:prstGeom prst="rect">
            <a:avLst/>
          </a:prstGeom>
        </p:spPr>
      </p:pic>
      <p:sp>
        <p:nvSpPr>
          <p:cNvPr id="3" name="Espace réservé du pied de page 2">
            <a:extLst>
              <a:ext uri="{FF2B5EF4-FFF2-40B4-BE49-F238E27FC236}">
                <a16:creationId xmlns:a16="http://schemas.microsoft.com/office/drawing/2014/main" id="{F0B2E684-EA8E-BD98-0689-37710E53DC41}"/>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2432242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2487552" y="1015348"/>
            <a:ext cx="5711448" cy="5040000"/>
          </a:xfrm>
          <a:prstGeom prst="rect">
            <a:avLst/>
          </a:prstGeom>
        </p:spPr>
      </p:pic>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Validation des intentions d’orientation</a:t>
            </a:r>
            <a:r>
              <a:rPr lang="fr-FR" sz="2000" dirty="0">
                <a:solidFill>
                  <a:srgbClr val="002060"/>
                </a:solidFill>
              </a:rPr>
              <a:t> </a:t>
            </a:r>
          </a:p>
          <a:p>
            <a:pPr marL="0" indent="0">
              <a:buNone/>
            </a:pPr>
            <a:endParaRPr lang="fr-FR" sz="2000" dirty="0"/>
          </a:p>
        </p:txBody>
      </p:sp>
      <p:sp>
        <p:nvSpPr>
          <p:cNvPr id="9" name="Rectangle 8"/>
          <p:cNvSpPr/>
          <p:nvPr/>
        </p:nvSpPr>
        <p:spPr>
          <a:xfrm>
            <a:off x="131398" y="1916832"/>
            <a:ext cx="2356154" cy="2304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Un courriel avec le récapitulatif des intentions d’orientation saisies est transmis à chaque représentant légal. </a:t>
            </a:r>
          </a:p>
          <a:p>
            <a:endParaRPr lang="fr-FR" sz="1600" b="1" dirty="0">
              <a:solidFill>
                <a:srgbClr val="002060"/>
              </a:solidFill>
            </a:endParaRPr>
          </a:p>
          <a:p>
            <a:r>
              <a:rPr lang="fr-FR" sz="1600" b="1" dirty="0">
                <a:solidFill>
                  <a:srgbClr val="002060"/>
                </a:solidFill>
              </a:rPr>
              <a:t>Les intentions peuvent être modifiées jusqu’à la fermeture du service. </a:t>
            </a:r>
          </a:p>
        </p:txBody>
      </p:sp>
      <p:sp>
        <p:nvSpPr>
          <p:cNvPr id="2" name="Espace réservé du pied de page 1">
            <a:extLst>
              <a:ext uri="{FF2B5EF4-FFF2-40B4-BE49-F238E27FC236}">
                <a16:creationId xmlns:a16="http://schemas.microsoft.com/office/drawing/2014/main" id="{E6AF04D3-C5B5-A04E-F061-7A58140019BF}"/>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3828344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buNone/>
            </a:pPr>
            <a:r>
              <a:rPr lang="fr-FR" sz="4000" dirty="0">
                <a:solidFill>
                  <a:schemeClr val="bg1"/>
                </a:solidFill>
              </a:rPr>
              <a:t> </a:t>
            </a:r>
            <a:r>
              <a:rPr lang="fr-FR" sz="3600" dirty="0">
                <a:solidFill>
                  <a:schemeClr val="bg1"/>
                </a:solidFill>
              </a:rPr>
              <a:t>4</a:t>
            </a:r>
            <a:r>
              <a:rPr lang="fr-FR" sz="3600" i="1" dirty="0">
                <a:solidFill>
                  <a:schemeClr val="bg1"/>
                </a:solidFill>
              </a:rPr>
              <a:t>. </a:t>
            </a:r>
            <a:r>
              <a:rPr lang="fr-FR" sz="3600" dirty="0">
                <a:solidFill>
                  <a:schemeClr val="bg1"/>
                </a:solidFill>
              </a:rPr>
              <a:t>Consultation et accusé de réception   de l’avis provisoire du conseil de classe </a:t>
            </a:r>
          </a:p>
        </p:txBody>
      </p:sp>
      <p:sp>
        <p:nvSpPr>
          <p:cNvPr id="2" name="Espace réservé du pied de page 1">
            <a:extLst>
              <a:ext uri="{FF2B5EF4-FFF2-40B4-BE49-F238E27FC236}">
                <a16:creationId xmlns:a16="http://schemas.microsoft.com/office/drawing/2014/main" id="{3502BEFD-806F-10F8-D0E3-45BE38AEAD6A}"/>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1681784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50226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Consultation et accusé de réception de l’avis provisoire du conseil de classe </a:t>
            </a:r>
          </a:p>
          <a:p>
            <a:pPr marL="0" indent="0">
              <a:buNone/>
            </a:pPr>
            <a:endParaRPr lang="fr-FR" sz="2000" dirty="0"/>
          </a:p>
        </p:txBody>
      </p:sp>
      <p:sp>
        <p:nvSpPr>
          <p:cNvPr id="9" name="Rectangle 8"/>
          <p:cNvSpPr/>
          <p:nvPr/>
        </p:nvSpPr>
        <p:spPr>
          <a:xfrm>
            <a:off x="695702" y="1105695"/>
            <a:ext cx="8088298" cy="1007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L’accusé de réception des avis du conseil de classe pourra être effectué indifféremment par l’un ou l’autre des représentants légaux</a:t>
            </a:r>
            <a:r>
              <a:rPr lang="fr-FR" sz="1600" dirty="0">
                <a:solidFill>
                  <a:srgbClr val="002060"/>
                </a:solidFill>
              </a:rPr>
              <a:t>.</a:t>
            </a:r>
          </a:p>
        </p:txBody>
      </p:sp>
      <p:pic>
        <p:nvPicPr>
          <p:cNvPr id="2" name="Image 1"/>
          <p:cNvPicPr>
            <a:picLocks noChangeAspect="1"/>
          </p:cNvPicPr>
          <p:nvPr/>
        </p:nvPicPr>
        <p:blipFill>
          <a:blip r:embed="rId2"/>
          <a:stretch>
            <a:fillRect/>
          </a:stretch>
        </p:blipFill>
        <p:spPr>
          <a:xfrm>
            <a:off x="251520" y="2204864"/>
            <a:ext cx="8702137" cy="3672000"/>
          </a:xfrm>
          <a:prstGeom prst="rect">
            <a:avLst/>
          </a:prstGeom>
        </p:spPr>
      </p:pic>
      <p:sp>
        <p:nvSpPr>
          <p:cNvPr id="3" name="Espace réservé du pied de page 2">
            <a:extLst>
              <a:ext uri="{FF2B5EF4-FFF2-40B4-BE49-F238E27FC236}">
                <a16:creationId xmlns:a16="http://schemas.microsoft.com/office/drawing/2014/main" id="{AD9D16FF-F6B8-E671-2600-D022D3B6C8BD}"/>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2484050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E01EA-62AF-A677-4F9E-F8621FFEAFA1}"/>
              </a:ext>
            </a:extLst>
          </p:cNvPr>
          <p:cNvSpPr>
            <a:spLocks noGrp="1"/>
          </p:cNvSpPr>
          <p:nvPr>
            <p:ph type="title"/>
          </p:nvPr>
        </p:nvSpPr>
        <p:spPr/>
        <p:txBody>
          <a:bodyPr/>
          <a:lstStyle/>
          <a:p>
            <a:endParaRPr lang="fr-FR"/>
          </a:p>
        </p:txBody>
      </p:sp>
      <p:sp>
        <p:nvSpPr>
          <p:cNvPr id="3" name="Espace réservé de la date 2">
            <a:extLst>
              <a:ext uri="{FF2B5EF4-FFF2-40B4-BE49-F238E27FC236}">
                <a16:creationId xmlns:a16="http://schemas.microsoft.com/office/drawing/2014/main" id="{32D48626-E342-9BE0-B099-A01104506592}"/>
              </a:ext>
            </a:extLst>
          </p:cNvPr>
          <p:cNvSpPr>
            <a:spLocks noGrp="1"/>
          </p:cNvSpPr>
          <p:nvPr>
            <p:ph type="dt" sz="half" idx="10"/>
          </p:nvPr>
        </p:nvSpPr>
        <p:spPr/>
        <p:txBody>
          <a:bodyPr/>
          <a:lstStyle/>
          <a:p>
            <a:pPr algn="r"/>
            <a:r>
              <a:rPr lang="fr-FR" cap="all"/>
              <a:t>2025-2026</a:t>
            </a:r>
            <a:endParaRPr lang="fr-FR" cap="all" dirty="0"/>
          </a:p>
        </p:txBody>
      </p:sp>
      <p:sp>
        <p:nvSpPr>
          <p:cNvPr id="4" name="Espace réservé du pied de page 3">
            <a:extLst>
              <a:ext uri="{FF2B5EF4-FFF2-40B4-BE49-F238E27FC236}">
                <a16:creationId xmlns:a16="http://schemas.microsoft.com/office/drawing/2014/main" id="{1A805194-A5FC-A80C-0855-0B501F4D1754}"/>
              </a:ext>
            </a:extLst>
          </p:cNvPr>
          <p:cNvSpPr>
            <a:spLocks noGrp="1"/>
          </p:cNvSpPr>
          <p:nvPr>
            <p:ph type="ftr" sz="quarter" idx="11"/>
          </p:nvPr>
        </p:nvSpPr>
        <p:spPr/>
        <p:txBody>
          <a:bodyPr/>
          <a:lstStyle/>
          <a:p>
            <a:r>
              <a:rPr lang="fr-FR"/>
              <a:t>Collèges Les Garrigues 2025-2026</a:t>
            </a:r>
            <a:endParaRPr lang="fr-FR" dirty="0"/>
          </a:p>
        </p:txBody>
      </p:sp>
      <p:pic>
        <p:nvPicPr>
          <p:cNvPr id="7" name="Image 6">
            <a:extLst>
              <a:ext uri="{FF2B5EF4-FFF2-40B4-BE49-F238E27FC236}">
                <a16:creationId xmlns:a16="http://schemas.microsoft.com/office/drawing/2014/main" id="{E47F61C4-8A67-914E-ACC3-C078199DC5C0}"/>
              </a:ext>
            </a:extLst>
          </p:cNvPr>
          <p:cNvPicPr>
            <a:picLocks noChangeAspect="1"/>
          </p:cNvPicPr>
          <p:nvPr/>
        </p:nvPicPr>
        <p:blipFill>
          <a:blip r:embed="rId2"/>
          <a:stretch>
            <a:fillRect/>
          </a:stretch>
        </p:blipFill>
        <p:spPr>
          <a:xfrm>
            <a:off x="4725415" y="395920"/>
            <a:ext cx="3948595" cy="6066160"/>
          </a:xfrm>
          <a:prstGeom prst="rect">
            <a:avLst/>
          </a:prstGeom>
        </p:spPr>
      </p:pic>
      <p:pic>
        <p:nvPicPr>
          <p:cNvPr id="8" name="Image 7">
            <a:extLst>
              <a:ext uri="{FF2B5EF4-FFF2-40B4-BE49-F238E27FC236}">
                <a16:creationId xmlns:a16="http://schemas.microsoft.com/office/drawing/2014/main" id="{44C3C98C-127B-CC19-A553-E3113E1CF28C}"/>
              </a:ext>
            </a:extLst>
          </p:cNvPr>
          <p:cNvPicPr>
            <a:picLocks noChangeAspect="1"/>
          </p:cNvPicPr>
          <p:nvPr/>
        </p:nvPicPr>
        <p:blipFill>
          <a:blip r:embed="rId3"/>
          <a:stretch>
            <a:fillRect/>
          </a:stretch>
        </p:blipFill>
        <p:spPr>
          <a:xfrm>
            <a:off x="180000" y="2315814"/>
            <a:ext cx="5559393" cy="3129410"/>
          </a:xfrm>
          <a:prstGeom prst="rect">
            <a:avLst/>
          </a:prstGeom>
        </p:spPr>
      </p:pic>
    </p:spTree>
    <p:extLst>
      <p:ext uri="{BB962C8B-B14F-4D97-AF65-F5344CB8AC3E}">
        <p14:creationId xmlns:p14="http://schemas.microsoft.com/office/powerpoint/2010/main" val="2714862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642C68-D8E2-F264-1EDF-A68540EC59C0}"/>
              </a:ext>
            </a:extLst>
          </p:cNvPr>
          <p:cNvSpPr>
            <a:spLocks noGrp="1"/>
          </p:cNvSpPr>
          <p:nvPr>
            <p:ph type="title"/>
          </p:nvPr>
        </p:nvSpPr>
        <p:spPr/>
        <p:txBody>
          <a:bodyPr/>
          <a:lstStyle/>
          <a:p>
            <a:endParaRPr lang="fr-FR"/>
          </a:p>
        </p:txBody>
      </p:sp>
      <p:sp>
        <p:nvSpPr>
          <p:cNvPr id="3" name="Espace réservé de la date 2">
            <a:extLst>
              <a:ext uri="{FF2B5EF4-FFF2-40B4-BE49-F238E27FC236}">
                <a16:creationId xmlns:a16="http://schemas.microsoft.com/office/drawing/2014/main" id="{6569F581-8AB7-6C1E-BA0C-E186DC4286EC}"/>
              </a:ext>
            </a:extLst>
          </p:cNvPr>
          <p:cNvSpPr>
            <a:spLocks noGrp="1"/>
          </p:cNvSpPr>
          <p:nvPr>
            <p:ph type="dt" sz="half" idx="10"/>
          </p:nvPr>
        </p:nvSpPr>
        <p:spPr/>
        <p:txBody>
          <a:bodyPr/>
          <a:lstStyle/>
          <a:p>
            <a:pPr algn="r"/>
            <a:r>
              <a:rPr lang="fr-FR" cap="all"/>
              <a:t>2025-2026</a:t>
            </a:r>
            <a:endParaRPr lang="fr-FR" cap="all" dirty="0"/>
          </a:p>
        </p:txBody>
      </p:sp>
      <p:sp>
        <p:nvSpPr>
          <p:cNvPr id="4" name="Espace réservé du pied de page 3">
            <a:extLst>
              <a:ext uri="{FF2B5EF4-FFF2-40B4-BE49-F238E27FC236}">
                <a16:creationId xmlns:a16="http://schemas.microsoft.com/office/drawing/2014/main" id="{D44F88D0-B113-EFB4-2F32-E72D3DDC04E8}"/>
              </a:ext>
            </a:extLst>
          </p:cNvPr>
          <p:cNvSpPr>
            <a:spLocks noGrp="1"/>
          </p:cNvSpPr>
          <p:nvPr>
            <p:ph type="ftr" sz="quarter" idx="11"/>
          </p:nvPr>
        </p:nvSpPr>
        <p:spPr/>
        <p:txBody>
          <a:bodyPr/>
          <a:lstStyle/>
          <a:p>
            <a:r>
              <a:rPr lang="fr-FR"/>
              <a:t>Collèges Les Garrigues 2025-2026</a:t>
            </a:r>
            <a:endParaRPr lang="fr-FR" dirty="0"/>
          </a:p>
        </p:txBody>
      </p:sp>
      <p:sp>
        <p:nvSpPr>
          <p:cNvPr id="6" name="Espace réservé du texte 5">
            <a:extLst>
              <a:ext uri="{FF2B5EF4-FFF2-40B4-BE49-F238E27FC236}">
                <a16:creationId xmlns:a16="http://schemas.microsoft.com/office/drawing/2014/main" id="{98C7A186-D75A-75B0-2159-A3A59157A88F}"/>
              </a:ext>
            </a:extLst>
          </p:cNvPr>
          <p:cNvSpPr>
            <a:spLocks noGrp="1"/>
          </p:cNvSpPr>
          <p:nvPr>
            <p:ph type="body" sz="quarter" idx="13"/>
          </p:nvPr>
        </p:nvSpPr>
        <p:spPr/>
        <p:txBody>
          <a:bodyPr/>
          <a:lstStyle/>
          <a:p>
            <a:endParaRPr lang="fr-FR" dirty="0"/>
          </a:p>
        </p:txBody>
      </p:sp>
      <p:pic>
        <p:nvPicPr>
          <p:cNvPr id="7" name="Image 6">
            <a:extLst>
              <a:ext uri="{FF2B5EF4-FFF2-40B4-BE49-F238E27FC236}">
                <a16:creationId xmlns:a16="http://schemas.microsoft.com/office/drawing/2014/main" id="{9225C34C-450C-8A3F-6490-A206ED17348A}"/>
              </a:ext>
            </a:extLst>
          </p:cNvPr>
          <p:cNvPicPr>
            <a:picLocks noChangeAspect="1"/>
          </p:cNvPicPr>
          <p:nvPr/>
        </p:nvPicPr>
        <p:blipFill>
          <a:blip r:embed="rId2"/>
          <a:stretch>
            <a:fillRect/>
          </a:stretch>
        </p:blipFill>
        <p:spPr>
          <a:xfrm>
            <a:off x="180000" y="2420888"/>
            <a:ext cx="8424000" cy="3476773"/>
          </a:xfrm>
          <a:prstGeom prst="rect">
            <a:avLst/>
          </a:prstGeom>
        </p:spPr>
      </p:pic>
    </p:spTree>
    <p:extLst>
      <p:ext uri="{BB962C8B-B14F-4D97-AF65-F5344CB8AC3E}">
        <p14:creationId xmlns:p14="http://schemas.microsoft.com/office/powerpoint/2010/main" val="591359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6E0FED-3B67-497F-BAB5-717FCE56BCA8}"/>
              </a:ext>
            </a:extLst>
          </p:cNvPr>
          <p:cNvSpPr>
            <a:spLocks noGrp="1"/>
          </p:cNvSpPr>
          <p:nvPr>
            <p:ph type="title"/>
          </p:nvPr>
        </p:nvSpPr>
        <p:spPr/>
        <p:txBody>
          <a:bodyPr/>
          <a:lstStyle/>
          <a:p>
            <a:endParaRPr lang="fr-FR"/>
          </a:p>
        </p:txBody>
      </p:sp>
      <p:sp>
        <p:nvSpPr>
          <p:cNvPr id="3" name="Espace réservé de la date 2">
            <a:extLst>
              <a:ext uri="{FF2B5EF4-FFF2-40B4-BE49-F238E27FC236}">
                <a16:creationId xmlns:a16="http://schemas.microsoft.com/office/drawing/2014/main" id="{E6C56BFD-0950-4E37-919D-72FF604956E2}"/>
              </a:ext>
            </a:extLst>
          </p:cNvPr>
          <p:cNvSpPr>
            <a:spLocks noGrp="1"/>
          </p:cNvSpPr>
          <p:nvPr>
            <p:ph type="dt" sz="half" idx="10"/>
          </p:nvPr>
        </p:nvSpPr>
        <p:spPr/>
        <p:txBody>
          <a:bodyPr/>
          <a:lstStyle/>
          <a:p>
            <a:pPr algn="r"/>
            <a:r>
              <a:rPr lang="fr-FR" cap="all"/>
              <a:t>2025-2026</a:t>
            </a:r>
            <a:endParaRPr lang="fr-FR" cap="all" dirty="0"/>
          </a:p>
        </p:txBody>
      </p:sp>
      <p:sp>
        <p:nvSpPr>
          <p:cNvPr id="4" name="Espace réservé du pied de page 3">
            <a:extLst>
              <a:ext uri="{FF2B5EF4-FFF2-40B4-BE49-F238E27FC236}">
                <a16:creationId xmlns:a16="http://schemas.microsoft.com/office/drawing/2014/main" id="{143015F1-D555-434E-9BE8-94A6D160016C}"/>
              </a:ext>
            </a:extLst>
          </p:cNvPr>
          <p:cNvSpPr>
            <a:spLocks noGrp="1"/>
          </p:cNvSpPr>
          <p:nvPr>
            <p:ph type="ftr" sz="quarter" idx="11"/>
          </p:nvPr>
        </p:nvSpPr>
        <p:spPr/>
        <p:txBody>
          <a:bodyPr/>
          <a:lstStyle/>
          <a:p>
            <a:r>
              <a:rPr lang="fr-FR"/>
              <a:t>Collèges Les Garrigues 2025-2026</a:t>
            </a:r>
            <a:endParaRPr lang="fr-FR" dirty="0"/>
          </a:p>
        </p:txBody>
      </p:sp>
      <p:sp>
        <p:nvSpPr>
          <p:cNvPr id="6" name="Espace réservé du texte 5">
            <a:extLst>
              <a:ext uri="{FF2B5EF4-FFF2-40B4-BE49-F238E27FC236}">
                <a16:creationId xmlns:a16="http://schemas.microsoft.com/office/drawing/2014/main" id="{241B68B4-BC03-4FA9-8B2E-01BCD5DAF364}"/>
              </a:ext>
            </a:extLst>
          </p:cNvPr>
          <p:cNvSpPr>
            <a:spLocks noGrp="1"/>
          </p:cNvSpPr>
          <p:nvPr>
            <p:ph type="body" sz="quarter" idx="13"/>
          </p:nvPr>
        </p:nvSpPr>
        <p:spPr>
          <a:xfrm>
            <a:off x="360000" y="2420888"/>
            <a:ext cx="8424000" cy="3476773"/>
          </a:xfrm>
        </p:spPr>
        <p:txBody>
          <a:bodyPr/>
          <a:lstStyle/>
          <a:p>
            <a:pPr algn="ctr"/>
            <a:r>
              <a:rPr lang="fr-FR" sz="1200" dirty="0"/>
              <a:t>Calendrier des procédures d’orientation et d’affectation des élèves</a:t>
            </a:r>
          </a:p>
          <a:p>
            <a:pPr lvl="0"/>
            <a:r>
              <a:rPr lang="fr-FR" sz="1100" b="0" cap="none" dirty="0"/>
              <a:t>	</a:t>
            </a:r>
          </a:p>
          <a:p>
            <a:pPr marL="171450" lvl="0" indent="-171450">
              <a:buFont typeface="Arial" panose="020B0604020202020204" pitchFamily="34" charset="0"/>
              <a:buChar char="•"/>
            </a:pPr>
            <a:r>
              <a:rPr lang="fr-FR" sz="1100" b="0" cap="none" dirty="0"/>
              <a:t>A partir du vendredi 05 </a:t>
            </a:r>
            <a:r>
              <a:rPr lang="fr-FR" sz="1100" cap="none" dirty="0"/>
              <a:t>février 2026 </a:t>
            </a:r>
            <a:r>
              <a:rPr lang="fr-FR" sz="1100" b="0" cap="none" dirty="0"/>
              <a:t>et jusqu’au jour du conseil de classe : saisie des vœux provisoires sur siècle orientation.</a:t>
            </a:r>
          </a:p>
          <a:p>
            <a:pPr lvl="0"/>
            <a:endParaRPr lang="fr-FR" sz="1100" b="0" cap="none" dirty="0"/>
          </a:p>
          <a:p>
            <a:pPr marL="171450" lvl="0" indent="-171450">
              <a:buFont typeface="Arial" panose="020B0604020202020204" pitchFamily="34" charset="0"/>
              <a:buChar char="•"/>
            </a:pPr>
            <a:r>
              <a:rPr lang="fr-FR" sz="1100" b="0" cap="none" dirty="0"/>
              <a:t>Après le conseil de classe : consultation et accusé de réception de l’avis provisoire du conseil de classe.( du 12 au 17 mars)</a:t>
            </a:r>
          </a:p>
          <a:p>
            <a:pPr lvl="0"/>
            <a:endParaRPr lang="fr-FR" sz="1100" b="0" cap="none" dirty="0"/>
          </a:p>
          <a:p>
            <a:pPr marL="171450" lvl="0" indent="-171450">
              <a:buFont typeface="Arial" panose="020B0604020202020204" pitchFamily="34" charset="0"/>
              <a:buChar char="•"/>
            </a:pPr>
            <a:r>
              <a:rPr lang="fr-FR" sz="1100" b="0" cap="none" dirty="0"/>
              <a:t>Entretiens pour l’orientation (EPO) du Lundi 30 mars au vendredi 03 avril</a:t>
            </a:r>
          </a:p>
          <a:p>
            <a:pPr lvl="0"/>
            <a:endParaRPr lang="fr-FR" sz="1100" b="0" cap="none" dirty="0"/>
          </a:p>
          <a:p>
            <a:pPr marL="171450" lvl="0" indent="-171450">
              <a:buFont typeface="Arial" panose="020B0604020202020204" pitchFamily="34" charset="0"/>
              <a:buChar char="•"/>
            </a:pPr>
            <a:r>
              <a:rPr lang="fr-FR" sz="1100" cap="none" dirty="0"/>
              <a:t>Vendredi 4 avril 2025</a:t>
            </a:r>
            <a:r>
              <a:rPr lang="fr-FR" sz="1100" b="0" cap="none" dirty="0"/>
              <a:t> : ouverture de la consultation des offres de formation pour la </a:t>
            </a:r>
            <a:r>
              <a:rPr lang="fr-FR" sz="1100" b="0" cap="none"/>
              <a:t>rentrée 2025 </a:t>
            </a:r>
            <a:r>
              <a:rPr lang="fr-FR" sz="1100" b="0" cap="none" dirty="0"/>
              <a:t>dans le service en ligne affectation.</a:t>
            </a:r>
          </a:p>
          <a:p>
            <a:pPr lvl="0"/>
            <a:endParaRPr lang="fr-FR" sz="1100" b="0" cap="none" dirty="0"/>
          </a:p>
          <a:p>
            <a:pPr marL="171450" lvl="0" indent="-171450">
              <a:buFont typeface="Arial" panose="020B0604020202020204" pitchFamily="34" charset="0"/>
              <a:buChar char="•"/>
            </a:pPr>
            <a:r>
              <a:rPr lang="fr-FR" sz="1100" cap="none" dirty="0"/>
              <a:t>Du lundi 4 mai au mardi 26 mai</a:t>
            </a:r>
            <a:r>
              <a:rPr lang="fr-FR" sz="1100" b="0" cap="none" dirty="0"/>
              <a:t> : saisie des vœux d’affectation par les familles.</a:t>
            </a:r>
          </a:p>
          <a:p>
            <a:pPr lvl="0"/>
            <a:endParaRPr lang="fr-FR" sz="1100" b="0" cap="none" dirty="0"/>
          </a:p>
          <a:p>
            <a:pPr marL="171450" lvl="0" indent="-171450">
              <a:buFont typeface="Arial" panose="020B0604020202020204" pitchFamily="34" charset="0"/>
              <a:buChar char="•"/>
            </a:pPr>
            <a:r>
              <a:rPr lang="fr-FR" sz="1100" cap="none" dirty="0"/>
              <a:t>A compter du jeudi 28mai 2026</a:t>
            </a:r>
            <a:r>
              <a:rPr lang="fr-FR" sz="1100" b="0" cap="none" dirty="0"/>
              <a:t> : arrêt des évaluations et enregistrement dans le livret scolaire unique (LSU).</a:t>
            </a:r>
          </a:p>
          <a:p>
            <a:pPr lvl="0"/>
            <a:endParaRPr lang="fr-FR" sz="1100" b="0" cap="none" dirty="0"/>
          </a:p>
          <a:p>
            <a:pPr marL="171450" lvl="0" indent="-171450">
              <a:buFont typeface="Arial" panose="020B0604020202020204" pitchFamily="34" charset="0"/>
              <a:buChar char="•"/>
            </a:pPr>
            <a:r>
              <a:rPr lang="fr-FR" sz="1100" cap="none" dirty="0"/>
              <a:t>A partir du 1 juin 2026</a:t>
            </a:r>
            <a:r>
              <a:rPr lang="fr-FR" sz="1100" b="0" cap="none" dirty="0"/>
              <a:t> : tenue des conseils de classe du 3ème trimestre pour les classes de 3èmes.</a:t>
            </a:r>
          </a:p>
          <a:p>
            <a:pPr marL="171450" lvl="0" indent="-171450">
              <a:buFont typeface="Arial" panose="020B0604020202020204" pitchFamily="34" charset="0"/>
              <a:buChar char="•"/>
            </a:pPr>
            <a:endParaRPr lang="fr-FR" sz="1100" b="0" cap="none" dirty="0"/>
          </a:p>
          <a:p>
            <a:pPr marL="171450" lvl="0" indent="-171450">
              <a:buFont typeface="Arial" panose="020B0604020202020204" pitchFamily="34" charset="0"/>
              <a:buChar char="•"/>
            </a:pPr>
            <a:r>
              <a:rPr lang="fr-FR" sz="1100" cap="none" dirty="0"/>
              <a:t>Le mercredi 17 juin 2026 </a:t>
            </a:r>
            <a:r>
              <a:rPr lang="fr-FR" sz="1100" b="0" cap="none" dirty="0"/>
              <a:t>résultat pré-tour affectation</a:t>
            </a:r>
          </a:p>
          <a:p>
            <a:pPr marL="171450" lvl="0" indent="-171450">
              <a:buFont typeface="Arial" panose="020B0604020202020204" pitchFamily="34" charset="0"/>
              <a:buChar char="•"/>
            </a:pPr>
            <a:endParaRPr lang="fr-FR" sz="1100" b="0" cap="none" dirty="0"/>
          </a:p>
          <a:p>
            <a:pPr marL="171450" lvl="0" indent="-171450">
              <a:buFont typeface="Arial" panose="020B0604020202020204" pitchFamily="34" charset="0"/>
              <a:buChar char="•"/>
            </a:pPr>
            <a:r>
              <a:rPr lang="fr-FR" sz="1100" cap="none" dirty="0"/>
              <a:t>DNB les 26, 29 et 30 juin 2026</a:t>
            </a:r>
          </a:p>
          <a:p>
            <a:pPr lvl="0"/>
            <a:endParaRPr lang="fr-FR" sz="1100" b="0" cap="none" dirty="0"/>
          </a:p>
          <a:p>
            <a:pPr marL="171450" lvl="0" indent="-171450">
              <a:buFont typeface="Arial" panose="020B0604020202020204" pitchFamily="34" charset="0"/>
              <a:buChar char="•"/>
            </a:pPr>
            <a:r>
              <a:rPr lang="fr-FR" sz="1100" cap="none" dirty="0"/>
              <a:t>Le mardi 30 juin 2026</a:t>
            </a:r>
            <a:r>
              <a:rPr lang="fr-FR" sz="1100" b="0" cap="none" dirty="0"/>
              <a:t> : publication des résultats de l’affectation et début des inscriptions en lycée.</a:t>
            </a:r>
          </a:p>
          <a:p>
            <a:endParaRPr lang="fr-FR" sz="1200" dirty="0"/>
          </a:p>
          <a:p>
            <a:pPr algn="ctr"/>
            <a:r>
              <a:rPr lang="fr-FR" sz="1200" b="0" i="1" cap="none" dirty="0">
                <a:latin typeface="Arial Narrow" panose="020B0606020202030204" pitchFamily="34" charset="0"/>
              </a:rPr>
              <a:t>Je vous remercie de votre attention</a:t>
            </a:r>
          </a:p>
        </p:txBody>
      </p:sp>
    </p:spTree>
    <p:extLst>
      <p:ext uri="{BB962C8B-B14F-4D97-AF65-F5344CB8AC3E}">
        <p14:creationId xmlns:p14="http://schemas.microsoft.com/office/powerpoint/2010/main" val="2117181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2" name="ZoneTexte 1"/>
          <p:cNvSpPr txBox="1"/>
          <p:nvPr/>
        </p:nvSpPr>
        <p:spPr>
          <a:xfrm>
            <a:off x="15988" y="980728"/>
            <a:ext cx="9144000" cy="5509200"/>
          </a:xfrm>
          <a:prstGeom prst="rect">
            <a:avLst/>
          </a:prstGeom>
          <a:solidFill>
            <a:srgbClr val="005696"/>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endParaRPr>
          </a:p>
          <a:p>
            <a:pPr marL="342900" indent="-342900">
              <a:buAutoNum type="arabicPeriod"/>
            </a:pPr>
            <a:r>
              <a:rPr lang="fr-FR" sz="3200" b="1" dirty="0">
                <a:solidFill>
                  <a:schemeClr val="bg1"/>
                </a:solidFill>
              </a:rPr>
              <a:t> Connexion au service en ligne Orientation</a:t>
            </a:r>
          </a:p>
          <a:p>
            <a:endParaRPr lang="fr-FR" sz="3200" b="1" dirty="0">
              <a:solidFill>
                <a:schemeClr val="bg1"/>
              </a:solidFill>
            </a:endParaRPr>
          </a:p>
          <a:p>
            <a:r>
              <a:rPr lang="fr-FR" sz="2400" b="1" dirty="0">
                <a:solidFill>
                  <a:schemeClr val="bg1"/>
                </a:solidFill>
              </a:rPr>
              <a:t>Compatible avec tous types de supports, tablettes,    smartphones, ordinateurs</a:t>
            </a:r>
          </a:p>
          <a:p>
            <a:endParaRPr lang="fr-FR" sz="2400" b="1" dirty="0">
              <a:solidFill>
                <a:schemeClr val="bg1"/>
              </a:solidFill>
            </a:endParaRPr>
          </a:p>
          <a:p>
            <a:r>
              <a:rPr lang="fr-FR" sz="2400" b="1" dirty="0">
                <a:solidFill>
                  <a:schemeClr val="bg1"/>
                </a:solidFill>
              </a:rPr>
              <a:t>Accès avec l’adresse unique teleservices.education.gouv.fr</a:t>
            </a: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p:txBody>
      </p:sp>
      <p:sp>
        <p:nvSpPr>
          <p:cNvPr id="3" name="Espace réservé du pied de page 2">
            <a:extLst>
              <a:ext uri="{FF2B5EF4-FFF2-40B4-BE49-F238E27FC236}">
                <a16:creationId xmlns:a16="http://schemas.microsoft.com/office/drawing/2014/main" id="{D16A776F-D54E-FBAB-A5A7-687EA79769FD}"/>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3870726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005696"/>
                </a:solidFill>
              </a:rPr>
              <a:t>Connexion au service en ligne Orientation</a:t>
            </a:r>
          </a:p>
        </p:txBody>
      </p:sp>
      <p:sp>
        <p:nvSpPr>
          <p:cNvPr id="9" name="Titre 8"/>
          <p:cNvSpPr>
            <a:spLocks noGrp="1"/>
          </p:cNvSpPr>
          <p:nvPr>
            <p:ph type="title"/>
          </p:nvPr>
        </p:nvSpPr>
        <p:spPr>
          <a:xfrm>
            <a:off x="442656" y="958558"/>
            <a:ext cx="8367834" cy="18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a:solidFill>
                <a:srgbClr val="000000"/>
              </a:solidFill>
            </a:endParaRPr>
          </a:p>
          <a:p>
            <a:pPr marL="0" indent="0" algn="just" defTabSz="1219170">
              <a:buNone/>
            </a:pPr>
            <a:r>
              <a:rPr lang="fr-FR" sz="1600" dirty="0">
                <a:solidFill>
                  <a:srgbClr val="002060"/>
                </a:solidFill>
              </a:rPr>
              <a:t>Le compte d’un représentant légal permet de saisir les intentions d’orientation et d’accuser réception de l’avis donné par le conseil de classe. </a:t>
            </a:r>
          </a:p>
          <a:p>
            <a:pPr marL="0" indent="0" algn="just" defTabSz="1219170">
              <a:buNone/>
            </a:pPr>
            <a:endParaRPr lang="fr-FR" sz="1600" dirty="0">
              <a:solidFill>
                <a:srgbClr val="002060"/>
              </a:solidFill>
            </a:endParaRPr>
          </a:p>
          <a:p>
            <a:pPr marL="0" indent="0" algn="just" defTabSz="1219170">
              <a:buNone/>
            </a:pPr>
            <a:r>
              <a:rPr lang="fr-FR" sz="1600" dirty="0">
                <a:solidFill>
                  <a:srgbClr val="002060"/>
                </a:solidFill>
              </a:rPr>
              <a:t>Le compte d’un élève permet uniquement de consulter les saisies effectuées par le représentant légal</a:t>
            </a:r>
            <a:r>
              <a:rPr lang="fr-FR" sz="1600" b="0" dirty="0">
                <a:solidFill>
                  <a:srgbClr val="002060"/>
                </a:solidFill>
              </a:rPr>
              <a:t>.</a:t>
            </a:r>
          </a:p>
          <a:p>
            <a:pPr marL="0" indent="0" defTabSz="1219170">
              <a:buNone/>
            </a:pPr>
            <a:endParaRPr lang="fr-FR" sz="2400" dirty="0">
              <a:solidFill>
                <a:srgbClr val="000000"/>
              </a:solidFill>
            </a:endParaRPr>
          </a:p>
        </p:txBody>
      </p:sp>
      <p:pic>
        <p:nvPicPr>
          <p:cNvPr id="7" name="Image 6"/>
          <p:cNvPicPr>
            <a:picLocks noChangeAspect="1"/>
          </p:cNvPicPr>
          <p:nvPr/>
        </p:nvPicPr>
        <p:blipFill>
          <a:blip r:embed="rId2"/>
          <a:stretch>
            <a:fillRect/>
          </a:stretch>
        </p:blipFill>
        <p:spPr>
          <a:xfrm>
            <a:off x="278410" y="2568193"/>
            <a:ext cx="8696325" cy="3448050"/>
          </a:xfrm>
          <a:prstGeom prst="rect">
            <a:avLst/>
          </a:prstGeom>
        </p:spPr>
      </p:pic>
      <p:sp>
        <p:nvSpPr>
          <p:cNvPr id="2" name="Espace réservé du pied de page 1">
            <a:extLst>
              <a:ext uri="{FF2B5EF4-FFF2-40B4-BE49-F238E27FC236}">
                <a16:creationId xmlns:a16="http://schemas.microsoft.com/office/drawing/2014/main" id="{5124AB84-10CE-A59C-7327-259FA16092CF}"/>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1941349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 </a:t>
            </a:r>
          </a:p>
          <a:p>
            <a:pPr marL="0" indent="0">
              <a:buNone/>
            </a:pPr>
            <a:endParaRPr lang="fr-FR" sz="2000" dirty="0"/>
          </a:p>
        </p:txBody>
      </p:sp>
      <p:sp>
        <p:nvSpPr>
          <p:cNvPr id="7" name="Titre 8"/>
          <p:cNvSpPr>
            <a:spLocks noGrp="1"/>
          </p:cNvSpPr>
          <p:nvPr>
            <p:ph type="title"/>
          </p:nvPr>
        </p:nvSpPr>
        <p:spPr>
          <a:xfrm>
            <a:off x="575088" y="836712"/>
            <a:ext cx="8208912"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a:solidFill>
                <a:srgbClr val="000000"/>
              </a:solidFill>
            </a:endParaRPr>
          </a:p>
          <a:p>
            <a:pPr marL="0" indent="0" defTabSz="1219170">
              <a:buNone/>
            </a:pPr>
            <a:br>
              <a:rPr lang="fr-FR" sz="1800" dirty="0">
                <a:solidFill>
                  <a:schemeClr val="bg1"/>
                </a:solidFill>
              </a:rPr>
            </a:br>
            <a:br>
              <a:rPr lang="fr-FR" sz="1800" dirty="0">
                <a:solidFill>
                  <a:schemeClr val="bg1"/>
                </a:solidFill>
              </a:rPr>
            </a:br>
            <a:r>
              <a:rPr lang="fr-FR" sz="1600" dirty="0">
                <a:solidFill>
                  <a:srgbClr val="002060"/>
                </a:solidFill>
              </a:rPr>
              <a:t>Connexion au portail Scolarité services avec mon compte </a:t>
            </a:r>
            <a:r>
              <a:rPr lang="fr-FR" sz="1600" dirty="0" err="1">
                <a:solidFill>
                  <a:srgbClr val="002060"/>
                </a:solidFill>
              </a:rPr>
              <a:t>EduConnect</a:t>
            </a:r>
            <a:r>
              <a:rPr lang="fr-FR" sz="1600" dirty="0">
                <a:solidFill>
                  <a:srgbClr val="002060"/>
                </a:solidFill>
              </a:rPr>
              <a:t>.</a:t>
            </a:r>
            <a:br>
              <a:rPr lang="fr-FR" sz="1600" dirty="0">
                <a:solidFill>
                  <a:srgbClr val="002060"/>
                </a:solidFill>
              </a:rPr>
            </a:br>
            <a:br>
              <a:rPr lang="fr-FR" sz="1600" dirty="0">
                <a:solidFill>
                  <a:srgbClr val="002060"/>
                </a:solidFill>
              </a:rPr>
            </a:br>
            <a:r>
              <a:rPr lang="fr-FR" sz="1600" dirty="0">
                <a:solidFill>
                  <a:srgbClr val="002060"/>
                </a:solidFill>
              </a:rPr>
              <a:t>Accès avec l’identifiant et le mot de passe si vous avez créé votre compte </a:t>
            </a:r>
            <a:r>
              <a:rPr lang="fr-FR" sz="1600" dirty="0" err="1">
                <a:solidFill>
                  <a:srgbClr val="002060"/>
                </a:solidFill>
              </a:rPr>
              <a:t>Educonnect</a:t>
            </a:r>
            <a:r>
              <a:rPr lang="fr-FR" sz="1600" dirty="0">
                <a:solidFill>
                  <a:srgbClr val="002060"/>
                </a:solidFill>
              </a:rPr>
              <a:t> ou par France </a:t>
            </a:r>
            <a:r>
              <a:rPr lang="fr-FR" sz="1600" dirty="0" err="1">
                <a:solidFill>
                  <a:srgbClr val="002060"/>
                </a:solidFill>
              </a:rPr>
              <a:t>connect</a:t>
            </a:r>
            <a:r>
              <a:rPr lang="fr-FR" sz="1600" dirty="0">
                <a:solidFill>
                  <a:srgbClr val="002060"/>
                </a:solidFill>
              </a:rPr>
              <a:t> </a:t>
            </a:r>
            <a:r>
              <a:rPr lang="fr-FR" sz="1800" b="0" dirty="0">
                <a:solidFill>
                  <a:schemeClr val="bg1"/>
                </a:solidFill>
              </a:rPr>
              <a:t>.</a:t>
            </a:r>
          </a:p>
          <a:p>
            <a:pPr marL="0" indent="0" defTabSz="1219170">
              <a:buNone/>
            </a:pPr>
            <a:endParaRPr lang="fr-FR" sz="2400" dirty="0">
              <a:solidFill>
                <a:srgbClr val="000000"/>
              </a:solidFill>
            </a:endParaRPr>
          </a:p>
        </p:txBody>
      </p:sp>
      <p:pic>
        <p:nvPicPr>
          <p:cNvPr id="8" name="Image 7"/>
          <p:cNvPicPr>
            <a:picLocks noChangeAspect="1"/>
          </p:cNvPicPr>
          <p:nvPr/>
        </p:nvPicPr>
        <p:blipFill>
          <a:blip r:embed="rId2"/>
          <a:stretch>
            <a:fillRect/>
          </a:stretch>
        </p:blipFill>
        <p:spPr>
          <a:xfrm>
            <a:off x="1043608" y="2130000"/>
            <a:ext cx="6802477" cy="4248000"/>
          </a:xfrm>
          <a:prstGeom prst="rect">
            <a:avLst/>
          </a:prstGeom>
        </p:spPr>
      </p:pic>
      <p:sp>
        <p:nvSpPr>
          <p:cNvPr id="2" name="Espace réservé du pied de page 1">
            <a:extLst>
              <a:ext uri="{FF2B5EF4-FFF2-40B4-BE49-F238E27FC236}">
                <a16:creationId xmlns:a16="http://schemas.microsoft.com/office/drawing/2014/main" id="{93F21963-A8F4-EF29-6EC9-C94018428168}"/>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1741741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 </a:t>
            </a:r>
          </a:p>
          <a:p>
            <a:pPr marL="0" indent="0">
              <a:buNone/>
            </a:pPr>
            <a:endParaRPr lang="fr-FR" sz="2000" dirty="0"/>
          </a:p>
        </p:txBody>
      </p:sp>
      <p:sp>
        <p:nvSpPr>
          <p:cNvPr id="2" name="ZoneTexte 1"/>
          <p:cNvSpPr txBox="1"/>
          <p:nvPr/>
        </p:nvSpPr>
        <p:spPr>
          <a:xfrm>
            <a:off x="548284" y="1087400"/>
            <a:ext cx="5735866" cy="646331"/>
          </a:xfrm>
          <a:prstGeom prst="rect">
            <a:avLst/>
          </a:prstGeom>
          <a:noFill/>
          <a:ln>
            <a:noFill/>
          </a:ln>
        </p:spPr>
        <p:txBody>
          <a:bodyPr wrap="none" rtlCol="0">
            <a:spAutoFit/>
          </a:bodyPr>
          <a:lstStyle/>
          <a:p>
            <a:r>
              <a:rPr lang="fr-FR" sz="1600" b="1" dirty="0">
                <a:solidFill>
                  <a:srgbClr val="002060"/>
                </a:solidFill>
              </a:rPr>
              <a:t>Accès aux services en ligne dans le menu </a:t>
            </a:r>
            <a:r>
              <a:rPr lang="fr-FR" sz="1600" b="1" u="sng" dirty="0">
                <a:solidFill>
                  <a:srgbClr val="0070C0"/>
                </a:solidFill>
              </a:rPr>
              <a:t>Mes services.</a:t>
            </a:r>
            <a:r>
              <a:rPr lang="fr-FR" b="1" dirty="0"/>
              <a:t> </a:t>
            </a:r>
          </a:p>
          <a:p>
            <a:endParaRPr lang="fr-FR" b="1" dirty="0"/>
          </a:p>
        </p:txBody>
      </p:sp>
      <p:pic>
        <p:nvPicPr>
          <p:cNvPr id="3" name="Image 2"/>
          <p:cNvPicPr>
            <a:picLocks noChangeAspect="1"/>
          </p:cNvPicPr>
          <p:nvPr/>
        </p:nvPicPr>
        <p:blipFill>
          <a:blip r:embed="rId2"/>
          <a:stretch>
            <a:fillRect/>
          </a:stretch>
        </p:blipFill>
        <p:spPr>
          <a:xfrm>
            <a:off x="260882" y="1700808"/>
            <a:ext cx="8158346" cy="4464000"/>
          </a:xfrm>
          <a:prstGeom prst="rect">
            <a:avLst/>
          </a:prstGeom>
        </p:spPr>
      </p:pic>
      <p:sp>
        <p:nvSpPr>
          <p:cNvPr id="5" name="Espace réservé du pied de page 4">
            <a:extLst>
              <a:ext uri="{FF2B5EF4-FFF2-40B4-BE49-F238E27FC236}">
                <a16:creationId xmlns:a16="http://schemas.microsoft.com/office/drawing/2014/main" id="{99A3F853-9BC1-5E08-B8E7-FC9FAE51E19C}"/>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632260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Connexion au service en ligne Orientation </a:t>
            </a:r>
          </a:p>
          <a:p>
            <a:pPr marL="0" indent="0">
              <a:buNone/>
            </a:pPr>
            <a:endParaRPr lang="fr-FR" sz="2000" dirty="0"/>
          </a:p>
        </p:txBody>
      </p:sp>
      <p:sp>
        <p:nvSpPr>
          <p:cNvPr id="7" name="Rectangle 6"/>
          <p:cNvSpPr/>
          <p:nvPr/>
        </p:nvSpPr>
        <p:spPr>
          <a:xfrm>
            <a:off x="539552" y="830382"/>
            <a:ext cx="7541994" cy="1079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Sur la page d’accueil de Scolarité services je clique sur Orientation à partir de la date indiquée par le chef d’établissement.</a:t>
            </a:r>
          </a:p>
        </p:txBody>
      </p:sp>
      <p:pic>
        <p:nvPicPr>
          <p:cNvPr id="8" name="Image 7"/>
          <p:cNvPicPr>
            <a:picLocks noChangeAspect="1"/>
          </p:cNvPicPr>
          <p:nvPr/>
        </p:nvPicPr>
        <p:blipFill>
          <a:blip r:embed="rId2"/>
          <a:stretch>
            <a:fillRect/>
          </a:stretch>
        </p:blipFill>
        <p:spPr>
          <a:xfrm>
            <a:off x="755576" y="1959353"/>
            <a:ext cx="7822224" cy="4320000"/>
          </a:xfrm>
          <a:prstGeom prst="rect">
            <a:avLst/>
          </a:prstGeom>
        </p:spPr>
      </p:pic>
      <p:sp>
        <p:nvSpPr>
          <p:cNvPr id="2" name="Espace réservé du pied de page 1">
            <a:extLst>
              <a:ext uri="{FF2B5EF4-FFF2-40B4-BE49-F238E27FC236}">
                <a16:creationId xmlns:a16="http://schemas.microsoft.com/office/drawing/2014/main" id="{DC407175-993A-5916-9D6D-76BD9BCD393A}"/>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621403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buNone/>
            </a:pPr>
            <a:r>
              <a:rPr lang="fr-FR" i="1" dirty="0">
                <a:solidFill>
                  <a:schemeClr val="bg1"/>
                </a:solidFill>
              </a:rPr>
              <a:t> </a:t>
            </a:r>
            <a:r>
              <a:rPr lang="fr-FR" sz="3600" dirty="0">
                <a:solidFill>
                  <a:schemeClr val="bg1"/>
                </a:solidFill>
              </a:rPr>
              <a:t>2. Saisie des intentions d’orientation</a:t>
            </a:r>
          </a:p>
        </p:txBody>
      </p:sp>
      <p:sp>
        <p:nvSpPr>
          <p:cNvPr id="2" name="Espace réservé du pied de page 1">
            <a:extLst>
              <a:ext uri="{FF2B5EF4-FFF2-40B4-BE49-F238E27FC236}">
                <a16:creationId xmlns:a16="http://schemas.microsoft.com/office/drawing/2014/main" id="{7BB869AB-2BEB-3F49-0EFD-B7008EE4F152}"/>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4076668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172297" y="1105348"/>
            <a:ext cx="7642374" cy="4860000"/>
          </a:xfrm>
          <a:prstGeom prst="rect">
            <a:avLst/>
          </a:prstGeom>
        </p:spPr>
      </p:pic>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intentions d’orientation </a:t>
            </a:r>
          </a:p>
          <a:p>
            <a:pPr marL="0" indent="0">
              <a:buNone/>
            </a:pPr>
            <a:endParaRPr lang="fr-FR" sz="2000" dirty="0"/>
          </a:p>
        </p:txBody>
      </p:sp>
      <p:sp>
        <p:nvSpPr>
          <p:cNvPr id="8" name="Rectangle 7"/>
          <p:cNvSpPr/>
          <p:nvPr/>
        </p:nvSpPr>
        <p:spPr>
          <a:xfrm>
            <a:off x="166298" y="3717032"/>
            <a:ext cx="2736304" cy="15121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Présentation de chaque phase pour repérer les différentes étapes.</a:t>
            </a:r>
          </a:p>
        </p:txBody>
      </p:sp>
      <p:sp>
        <p:nvSpPr>
          <p:cNvPr id="3" name="Espace réservé du pied de page 2">
            <a:extLst>
              <a:ext uri="{FF2B5EF4-FFF2-40B4-BE49-F238E27FC236}">
                <a16:creationId xmlns:a16="http://schemas.microsoft.com/office/drawing/2014/main" id="{A4DE6A8C-8804-3AED-E42B-88223375D40E}"/>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2823248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a:t>2025-2026</a:t>
            </a:r>
            <a:endParaRPr lang="fr-FR" cap="all"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solidFill>
                  <a:srgbClr val="005696"/>
                </a:solidFill>
              </a:rPr>
              <a:t>Saisie des intentions d’orientation</a:t>
            </a:r>
            <a:r>
              <a:rPr lang="fr-FR" sz="2000" dirty="0"/>
              <a:t> </a:t>
            </a:r>
          </a:p>
          <a:p>
            <a:pPr marL="0" indent="0">
              <a:buNone/>
            </a:pPr>
            <a:endParaRPr lang="fr-FR" sz="2000" dirty="0"/>
          </a:p>
        </p:txBody>
      </p:sp>
      <p:sp>
        <p:nvSpPr>
          <p:cNvPr id="8" name="Rectangle 7"/>
          <p:cNvSpPr/>
          <p:nvPr/>
        </p:nvSpPr>
        <p:spPr>
          <a:xfrm>
            <a:off x="350128" y="832547"/>
            <a:ext cx="7848872" cy="1355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b="1" dirty="0">
              <a:solidFill>
                <a:schemeClr val="bg1"/>
              </a:solidFill>
            </a:endParaRPr>
          </a:p>
          <a:p>
            <a:pPr algn="just"/>
            <a:r>
              <a:rPr lang="fr-FR" sz="1600" b="1" dirty="0">
                <a:solidFill>
                  <a:srgbClr val="002060"/>
                </a:solidFill>
              </a:rPr>
              <a:t>Le bouton « + Ajouter une intention » ouvre une pop-up qui permet la sélection d’une voie d’orientation, les intentions doivent être validées pour être enregistrées.</a:t>
            </a:r>
          </a:p>
          <a:p>
            <a:endParaRPr lang="fr-FR" b="1" dirty="0">
              <a:solidFill>
                <a:schemeClr val="bg1"/>
              </a:solidFill>
            </a:endParaRPr>
          </a:p>
        </p:txBody>
      </p:sp>
      <p:pic>
        <p:nvPicPr>
          <p:cNvPr id="2" name="Image 1"/>
          <p:cNvPicPr>
            <a:picLocks noChangeAspect="1"/>
          </p:cNvPicPr>
          <p:nvPr/>
        </p:nvPicPr>
        <p:blipFill>
          <a:blip r:embed="rId2"/>
          <a:stretch>
            <a:fillRect/>
          </a:stretch>
        </p:blipFill>
        <p:spPr>
          <a:xfrm>
            <a:off x="313516" y="2152837"/>
            <a:ext cx="8371390" cy="4140000"/>
          </a:xfrm>
          <a:prstGeom prst="rect">
            <a:avLst/>
          </a:prstGeom>
        </p:spPr>
      </p:pic>
      <p:sp>
        <p:nvSpPr>
          <p:cNvPr id="3" name="Espace réservé du pied de page 2">
            <a:extLst>
              <a:ext uri="{FF2B5EF4-FFF2-40B4-BE49-F238E27FC236}">
                <a16:creationId xmlns:a16="http://schemas.microsoft.com/office/drawing/2014/main" id="{04899003-FB3F-A52D-034A-D706B6C88B0B}"/>
              </a:ext>
            </a:extLst>
          </p:cNvPr>
          <p:cNvSpPr>
            <a:spLocks noGrp="1"/>
          </p:cNvSpPr>
          <p:nvPr>
            <p:ph type="ftr" sz="quarter" idx="11"/>
          </p:nvPr>
        </p:nvSpPr>
        <p:spPr/>
        <p:txBody>
          <a:bodyPr/>
          <a:lstStyle/>
          <a:p>
            <a:r>
              <a:rPr lang="fr-FR"/>
              <a:t>Collèges Les Garrigues 2025-2026</a:t>
            </a:r>
            <a:endParaRPr lang="fr-FR" dirty="0"/>
          </a:p>
        </p:txBody>
      </p:sp>
    </p:spTree>
    <p:extLst>
      <p:ext uri="{BB962C8B-B14F-4D97-AF65-F5344CB8AC3E}">
        <p14:creationId xmlns:p14="http://schemas.microsoft.com/office/powerpoint/2010/main" val="334284822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sharepoint/v3"/>
    <ds:schemaRef ds:uri="http://www.w3.org/XML/1998/namespace"/>
    <ds:schemaRef ds:uri="http://purl.org/dc/dcmitype/"/>
    <ds:schemaRef ds:uri="http://purl.org/dc/terms/"/>
  </ds:schemaRefs>
</ds:datastoreItem>
</file>

<file path=customXml/itemProps2.xml><?xml version="1.0" encoding="utf-8"?>
<ds:datastoreItem xmlns:ds="http://schemas.openxmlformats.org/officeDocument/2006/customXml" ds:itemID="{03697583-1531-4773-AC5B-E1DFEC2B5F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2291</TotalTime>
  <Words>679</Words>
  <Application>Microsoft Office PowerPoint</Application>
  <PresentationFormat>Affichage à l'écran (4:3)</PresentationFormat>
  <Paragraphs>123</Paragraphs>
  <Slides>18</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18</vt:i4>
      </vt:variant>
    </vt:vector>
  </HeadingPairs>
  <TitlesOfParts>
    <vt:vector size="21" baseType="lpstr">
      <vt:lpstr>Arial</vt:lpstr>
      <vt:lpstr>Arial Narrow</vt:lpstr>
      <vt:lpstr>MINISTÈRIEL</vt:lpstr>
      <vt:lpstr>Présentation PowerPoint</vt:lpstr>
      <vt:lpstr>Présentation PowerPoint</vt:lpstr>
      <vt:lpstr> Le compte d’un représentant légal permet de saisir les intentions d’orientation et d’accuser réception de l’avis donné par le conseil de classe.   Le compte d’un élève permet uniquement de consulter les saisies effectuées par le représentant légal. </vt:lpstr>
      <vt:lpstr>   Connexion au portail Scolarité services avec mon compte EduConnect.  Accès avec l’identifiant et le mot de passe si vous avez créé votre compte Educonnect ou par France connect . </vt:lpstr>
      <vt:lpstr>Présentation PowerPoint</vt:lpstr>
      <vt:lpstr>Présentation PowerPoint</vt:lpstr>
      <vt:lpstr> 2. Saisie des intentions d’orientation</vt:lpstr>
      <vt:lpstr>Présentation PowerPoint</vt:lpstr>
      <vt:lpstr>Présentation PowerPoint</vt:lpstr>
      <vt:lpstr>Présentation PowerPoint</vt:lpstr>
      <vt:lpstr> 3.Validation des intentions d’orientation</vt:lpstr>
      <vt:lpstr>Présentation PowerPoint</vt:lpstr>
      <vt:lpstr>Présentation PowerPoint</vt:lpstr>
      <vt:lpstr> 4. Consultation et accusé de réception   de l’avis provisoire du conseil de classe </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cp:lastModifiedBy>
  <cp:revision>74</cp:revision>
  <dcterms:created xsi:type="dcterms:W3CDTF">2020-03-05T15:21:24Z</dcterms:created>
  <dcterms:modified xsi:type="dcterms:W3CDTF">2026-02-06T10:30:10Z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